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Amatic SC"/>
      <p:regular r:id="rId33"/>
      <p:bold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6.xml"/><Relationship Id="rId33" Type="http://schemas.openxmlformats.org/officeDocument/2006/relationships/font" Target="fonts/AmaticSC-regular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font" Target="fonts/AmaticSC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39" Type="http://schemas.openxmlformats.org/officeDocument/2006/relationships/font" Target="fonts/Oswald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0ed949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0ed949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ed949a54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0ed949a54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0ed949a54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0ed949a54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ed949a54_0_1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ed949a54_0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ed949a54_0_1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ed949a54_0_1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0ed949a54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0ed949a54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0ed949a54_0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0ed949a54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0ed949a54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0ed949a54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301875" lvl="0" marL="889000" rtl="0" algn="l">
              <a:lnSpc>
                <a:spcPct val="115000"/>
              </a:lnSpc>
              <a:spcBef>
                <a:spcPts val="1240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Narrativa + Datos =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podremos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explicar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qué ha pasado y por qué un </a:t>
            </a:r>
            <a:r>
              <a:rPr i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insight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puede ser importante. Necesitaremos contexto para entender las conclusiones por completo.</a:t>
            </a:r>
            <a:endParaRPr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2301875" lvl="0" marL="889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Visualización + Datos = Enlighten. 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añadimos una visualización a nuestros datos, podemos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iluminar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nuestra audiencia con </a:t>
            </a:r>
            <a:r>
              <a:rPr i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insights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que no habrían visto de otra manera.</a:t>
            </a:r>
            <a:endParaRPr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2301875" lvl="0" marL="889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Narrativa + Visualización = Engagement.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La combinación perfecta para lograr ese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interés 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 incluso para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entretener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nuestra audiencia.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ed949a54_0_1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ed949a54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301875" lvl="0" marL="889000" rtl="0" algn="l">
              <a:lnSpc>
                <a:spcPct val="115000"/>
              </a:lnSpc>
              <a:spcBef>
                <a:spcPts val="1240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Narrativa + Datos =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podremos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explicar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qué ha pasado y por qué un </a:t>
            </a:r>
            <a:r>
              <a:rPr i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insight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puede ser importante. Necesitaremos contexto para entender las conclusiones por completo.</a:t>
            </a:r>
            <a:endParaRPr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2301875" lvl="0" marL="889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Visualización + Datos = Enlighten. 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Cuando añadimos una visualización a nuestros datos, podemos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iluminar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nuestra audiencia con </a:t>
            </a:r>
            <a:r>
              <a:rPr i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insights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que no habrían visto de otra manera.</a:t>
            </a:r>
            <a:endParaRPr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2301875" lvl="0" marL="889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150"/>
              <a:buFont typeface="Proxima Nova"/>
              <a:buChar char="●"/>
            </a:pP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Narrativa + Visualización = Engagement.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La combinación perfecta para lograr ese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interés 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 incluso para 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entretener</a:t>
            </a:r>
            <a:r>
              <a:rPr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nuestra audiencia.</a:t>
            </a:r>
            <a:r>
              <a:rPr b="1" lang="es-419" sz="1150">
                <a:solidFill>
                  <a:srgbClr val="49494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150">
              <a:solidFill>
                <a:srgbClr val="494949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ed949a54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ed949a54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ed949a54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ed949a54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ed949a54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ed949a54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ed949a54_0_1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ed949a54_0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ed949a54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ed949a54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0ed949a54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0ed949a54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0ed949a54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0ed949a54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0ed949a54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0ed949a54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0ed949a54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0ed949a54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ed949a54_0_1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ed949a54_0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ed949a54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ed949a54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ed949a54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ed949a54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0ed949a54_0_1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0ed949a54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0ed949a54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0ed949a54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C800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C800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C800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rgbClr val="C8006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0" y="1145375"/>
            <a:ext cx="8520600" cy="12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Construyendo nuestro Data Storytelling.</a:t>
            </a:r>
            <a:endParaRPr sz="3000"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14108" l="0" r="0" t="18388"/>
          <a:stretch/>
        </p:blipFill>
        <p:spPr>
          <a:xfrm>
            <a:off x="7702375" y="146975"/>
            <a:ext cx="1232800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así es como llegué a los data storytelling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468825"/>
            <a:ext cx="61912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/>
              <a:t>Skills de un data scientist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237" y="1195000"/>
            <a:ext cx="3473525" cy="31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/>
              <a:t>Ser un </a:t>
            </a:r>
            <a:r>
              <a:rPr lang="es-419"/>
              <a:t>unicornio</a:t>
            </a:r>
            <a:r>
              <a:rPr b="0" lang="es-419"/>
              <a:t> ?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50" y="1310950"/>
            <a:ext cx="3473525" cy="3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739" y="1093850"/>
            <a:ext cx="4339552" cy="37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6536375" y="854700"/>
            <a:ext cx="2261100" cy="398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/>
              <a:t>Ser un </a:t>
            </a:r>
            <a:r>
              <a:rPr lang="es-419"/>
              <a:t>unicornio</a:t>
            </a:r>
            <a:r>
              <a:rPr b="0" lang="es-419"/>
              <a:t> ?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10950"/>
            <a:ext cx="3473525" cy="31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964" y="1052425"/>
            <a:ext cx="4339552" cy="37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5964425" y="897825"/>
            <a:ext cx="2261100" cy="398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7257">
            <a:off x="6795875" y="1772475"/>
            <a:ext cx="2090550" cy="16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 rotWithShape="1">
          <a:blip r:embed="rId3">
            <a:alphaModFix/>
          </a:blip>
          <a:srcRect b="12120" l="0" r="0" t="12459"/>
          <a:stretch/>
        </p:blipFill>
        <p:spPr>
          <a:xfrm>
            <a:off x="2250225" y="737425"/>
            <a:ext cx="2817150" cy="28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12536" l="0" r="0" t="9405"/>
          <a:stretch/>
        </p:blipFill>
        <p:spPr>
          <a:xfrm>
            <a:off x="5536050" y="903353"/>
            <a:ext cx="2817150" cy="24925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311700" y="-49675"/>
            <a:ext cx="3950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Ser un </a:t>
            </a:r>
            <a:r>
              <a:rPr b="1" lang="es-419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unicornio</a:t>
            </a:r>
            <a:r>
              <a:rPr lang="es-419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?</a:t>
            </a:r>
            <a:endParaRPr b="1" sz="4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38427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Un Mix entre un estadístico, computólogo y pensador creativo.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92500" y="1856875"/>
            <a:ext cx="29607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 Story qué?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4210850" y="1549475"/>
            <a:ext cx="43857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150">
                <a:solidFill>
                  <a:srgbClr val="303030"/>
                </a:solidFill>
                <a:highlight>
                  <a:srgbClr val="FFFFFF"/>
                </a:highlight>
              </a:rPr>
              <a:t>El Data Storytelling es una herramienta que emplea la combinación de </a:t>
            </a:r>
            <a:r>
              <a:rPr b="1" lang="es-419" sz="1400">
                <a:solidFill>
                  <a:srgbClr val="303030"/>
                </a:solidFill>
                <a:highlight>
                  <a:srgbClr val="FFFFFF"/>
                </a:highlight>
              </a:rPr>
              <a:t>datos estadísticos</a:t>
            </a:r>
            <a:r>
              <a:rPr lang="es-419" sz="1200">
                <a:solidFill>
                  <a:srgbClr val="303030"/>
                </a:solidFill>
                <a:highlight>
                  <a:srgbClr val="FFFFFF"/>
                </a:highlight>
              </a:rPr>
              <a:t> </a:t>
            </a:r>
            <a:r>
              <a:rPr lang="es-419" sz="1150">
                <a:solidFill>
                  <a:srgbClr val="303030"/>
                </a:solidFill>
                <a:highlight>
                  <a:srgbClr val="FFFFFF"/>
                </a:highlight>
              </a:rPr>
              <a:t>y </a:t>
            </a:r>
            <a:r>
              <a:rPr b="1" lang="es-419" sz="1400">
                <a:solidFill>
                  <a:srgbClr val="303030"/>
                </a:solidFill>
                <a:highlight>
                  <a:srgbClr val="FFFFFF"/>
                </a:highlight>
              </a:rPr>
              <a:t>comunicación</a:t>
            </a:r>
            <a:r>
              <a:rPr b="1" lang="es-419" sz="1150">
                <a:solidFill>
                  <a:srgbClr val="303030"/>
                </a:solidFill>
                <a:highlight>
                  <a:srgbClr val="FFFFFF"/>
                </a:highlight>
              </a:rPr>
              <a:t>.</a:t>
            </a:r>
            <a:r>
              <a:rPr lang="es-419" sz="1150">
                <a:solidFill>
                  <a:srgbClr val="303030"/>
                </a:solidFill>
                <a:highlight>
                  <a:srgbClr val="FFFFFF"/>
                </a:highlight>
              </a:rPr>
              <a:t> Ayuda a las empresas contando mensajes de manera efectiva y cargados de información relevante para el público objetivo, también apoyados en instrumentos visuales y narrativos.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650" y="1481250"/>
            <a:ext cx="372427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type="title"/>
          </p:nvPr>
        </p:nvSpPr>
        <p:spPr>
          <a:xfrm>
            <a:off x="365925" y="338225"/>
            <a:ext cx="67572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Componentes de un Data Storytelling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0" y="1562600"/>
            <a:ext cx="372427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>
            <p:ph type="title"/>
          </p:nvPr>
        </p:nvSpPr>
        <p:spPr>
          <a:xfrm>
            <a:off x="365925" y="338225"/>
            <a:ext cx="67572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Componentes de un Data Storytelling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4221450" y="1867375"/>
            <a:ext cx="44022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Source Code Pro"/>
                <a:ea typeface="Source Code Pro"/>
                <a:cs typeface="Source Code Pro"/>
                <a:sym typeface="Source Code Pro"/>
              </a:rPr>
              <a:t>Explain</a:t>
            </a: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 = Qué ha pasado y por qué un insight puede ser importante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Source Code Pro"/>
                <a:ea typeface="Source Code Pro"/>
                <a:cs typeface="Source Code Pro"/>
                <a:sym typeface="Source Code Pro"/>
              </a:rPr>
              <a:t>Enlighten</a:t>
            </a: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 = Mediante la visualización se puede mostrar a la audiencia las cosas como nunca antes las habían visto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Source Code Pro"/>
                <a:ea typeface="Source Code Pro"/>
                <a:cs typeface="Source Code Pro"/>
                <a:sym typeface="Source Code Pro"/>
              </a:rPr>
              <a:t>Engagement</a:t>
            </a: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 = El secreto para no aburrir con 500 gráficos.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valor del storytelling. 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750" y="1106000"/>
            <a:ext cx="4863453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1337850" y="2079100"/>
            <a:ext cx="2910600" cy="49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414550" y="1408900"/>
            <a:ext cx="29106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0"/>
          <p:cNvSpPr/>
          <p:nvPr/>
        </p:nvSpPr>
        <p:spPr>
          <a:xfrm>
            <a:off x="2793225" y="35448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/>
          <p:nvPr/>
        </p:nvSpPr>
        <p:spPr>
          <a:xfrm>
            <a:off x="3225850" y="34104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3486725" y="33343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3621050" y="31999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3621050" y="28858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3555225" y="43068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3276275" y="28186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2208325" y="26842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2740225" y="29238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2901675" y="305825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3108425" y="299105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2537650" y="341040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2452350" y="3276150"/>
            <a:ext cx="2052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valor del storytelling. 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650" y="1106000"/>
            <a:ext cx="4863453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750" y="1106000"/>
            <a:ext cx="4863453" cy="37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1337850" y="2079100"/>
            <a:ext cx="2910600" cy="49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414550" y="1408900"/>
            <a:ext cx="2910600" cy="63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/>
          <p:nvPr/>
        </p:nvSpPr>
        <p:spPr>
          <a:xfrm>
            <a:off x="2793225" y="35448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3225850" y="34104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486725" y="33343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3621050" y="31999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3621050" y="28858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3555225" y="430680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3276275" y="28186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2208325" y="2684225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2740225" y="2923850"/>
            <a:ext cx="5319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2901675" y="305825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3108425" y="299105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2537650" y="3410400"/>
            <a:ext cx="3150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2452350" y="3276150"/>
            <a:ext cx="205200" cy="13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Data Storytelling??</a:t>
            </a:r>
            <a:endParaRPr sz="24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0370" l="0" r="0" t="7910"/>
          <a:stretch/>
        </p:blipFill>
        <p:spPr>
          <a:xfrm>
            <a:off x="4572000" y="551425"/>
            <a:ext cx="3857625" cy="42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65925" y="338225"/>
            <a:ext cx="67572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963" y="1219125"/>
            <a:ext cx="2458575" cy="34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65925" y="338225"/>
            <a:ext cx="67572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50" y="1047350"/>
            <a:ext cx="6862713" cy="3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65925" y="338225"/>
            <a:ext cx="67572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aprendí de esa experiencia?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479100" y="1563850"/>
            <a:ext cx="7068900" cy="21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Ventajas de usar un Data Storytelling: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Compresión rápida de la información.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Le da sentido “humano” al resultado de la analítica.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s-419">
                <a:latin typeface="Source Code Pro"/>
                <a:ea typeface="Source Code Pro"/>
                <a:cs typeface="Source Code Pro"/>
                <a:sym typeface="Source Code Pro"/>
              </a:rPr>
              <a:t>Simplificar la información y adaptarla a un público específico.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121" y="3541900"/>
            <a:ext cx="1445125" cy="13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265500" y="16211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Pasos para construir un Data Storytelling</a:t>
            </a:r>
            <a:endParaRPr/>
          </a:p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939500" y="8145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¿Quién es mi público objetivo?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¿Tengo algo relevante para contar?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Organizar cómo voy a mostrar el contenido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Creación de material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Revisión final.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30800" y="2133775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Acompáñame en esta triste historia...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Acompáñame en esta triste historia.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11952" l="23150" r="23422" t="12301"/>
          <a:stretch/>
        </p:blipFill>
        <p:spPr>
          <a:xfrm>
            <a:off x="5776275" y="1070763"/>
            <a:ext cx="2748025" cy="38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Acompáñame en esta triste historia.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1952" l="23150" r="23422" t="12301"/>
          <a:stretch/>
        </p:blipFill>
        <p:spPr>
          <a:xfrm>
            <a:off x="5776275" y="1070763"/>
            <a:ext cx="2748025" cy="38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754650" y="1464400"/>
            <a:ext cx="4465500" cy="1889400"/>
          </a:xfrm>
          <a:prstGeom prst="wedgeRoundRectCallout">
            <a:avLst>
              <a:gd fmla="val 59823" name="adj1"/>
              <a:gd fmla="val 21766" name="adj2"/>
              <a:gd fmla="val 0" name="adj3"/>
            </a:avLst>
          </a:prstGeom>
          <a:solidFill>
            <a:srgbClr val="FFE7F2">
              <a:alpha val="77230"/>
            </a:srgbClr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Miau, digo </a:t>
            </a:r>
            <a:r>
              <a:rPr lang="es-419"/>
              <a:t>Hola!!, finalmente es nuestra reunión de checkpoint para el avance en el modelo, estoy ansioso por ver que cosas interesantes del negocio haz descubierto a partir de tus análisis.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Expectativas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" y="1324925"/>
            <a:ext cx="5034724" cy="31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113" y="129151"/>
            <a:ext cx="2918529" cy="291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048" y="3108025"/>
            <a:ext cx="2528124" cy="203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Realidad.</a:t>
            </a:r>
            <a:endParaRPr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25" y="1591000"/>
            <a:ext cx="4248201" cy="26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313" y="443650"/>
            <a:ext cx="27146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425" y="2829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6">
            <a:alphaModFix/>
          </a:blip>
          <a:srcRect b="29133" l="22280" r="19085" t="31776"/>
          <a:stretch/>
        </p:blipFill>
        <p:spPr>
          <a:xfrm>
            <a:off x="2727925" y="1039550"/>
            <a:ext cx="1916400" cy="9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50"/>
            <a:ext cx="9144001" cy="50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96"/>
            <a:ext cx="9144001" cy="512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